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10" r:id="rId5"/>
    <p:sldId id="309" r:id="rId6"/>
    <p:sldId id="311" r:id="rId7"/>
    <p:sldId id="312" r:id="rId8"/>
    <p:sldId id="306" r:id="rId9"/>
    <p:sldId id="305" r:id="rId10"/>
    <p:sldId id="301" r:id="rId11"/>
    <p:sldId id="316" r:id="rId12"/>
    <p:sldId id="315" r:id="rId13"/>
    <p:sldId id="317" r:id="rId14"/>
    <p:sldId id="318" r:id="rId15"/>
    <p:sldId id="303" r:id="rId16"/>
    <p:sldId id="314" r:id="rId17"/>
    <p:sldId id="302" r:id="rId18"/>
    <p:sldId id="300" r:id="rId19"/>
    <p:sldId id="299" r:id="rId20"/>
    <p:sldId id="298" r:id="rId21"/>
    <p:sldId id="319" r:id="rId22"/>
    <p:sldId id="321" r:id="rId23"/>
    <p:sldId id="322" r:id="rId24"/>
    <p:sldId id="32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AE8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5394" autoAdjust="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8/10/24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hyperlink" Target="https://www.kaggle.com/datasets/atharvaingle/crop-recommendation-dataset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a green field">
            <a:extLst>
              <a:ext uri="{FF2B5EF4-FFF2-40B4-BE49-F238E27FC236}">
                <a16:creationId xmlns:a16="http://schemas.microsoft.com/office/drawing/2014/main" id="{FE4A4B5C-D71A-0CFA-A601-EB93F13F5A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alphaModFix amt="50000"/>
          </a:blip>
          <a:srcRect/>
          <a:stretch/>
        </p:blipFill>
        <p:spPr>
          <a:xfrm>
            <a:off x="0" y="-2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74" y="2335192"/>
            <a:ext cx="10443410" cy="2187616"/>
          </a:xfrm>
        </p:spPr>
        <p:txBody>
          <a:bodyPr/>
          <a:lstStyle/>
          <a:p>
            <a:r>
              <a:rPr lang="en-US" sz="3700" dirty="0"/>
              <a:t>Predicting the Best Crop to Plant Based on Climatic Conditions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9738CB69-3E5E-2E48-48D9-B505E9372156}"/>
              </a:ext>
            </a:extLst>
          </p:cNvPr>
          <p:cNvSpPr txBox="1">
            <a:spLocks/>
          </p:cNvSpPr>
          <p:nvPr/>
        </p:nvSpPr>
        <p:spPr>
          <a:xfrm>
            <a:off x="8094846" y="5765530"/>
            <a:ext cx="4915343" cy="1374813"/>
          </a:xfrm>
          <a:prstGeom prst="rect">
            <a:avLst/>
          </a:prstGeom>
          <a:noFill/>
          <a:ln w="38100">
            <a:noFill/>
          </a:ln>
        </p:spPr>
        <p:txBody>
          <a:bodyPr lIns="914400" tIns="91440" rIns="91440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1" dirty="0"/>
              <a:t>Final project: milestone 3</a:t>
            </a:r>
            <a:br>
              <a:rPr lang="en-US" sz="900" dirty="0"/>
            </a:br>
            <a:r>
              <a:rPr lang="en-US" sz="900" b="1" dirty="0"/>
              <a:t>Name:</a:t>
            </a:r>
            <a:r>
              <a:rPr lang="en-US" sz="900" dirty="0"/>
              <a:t> Surena Nokham</a:t>
            </a:r>
            <a:br>
              <a:rPr lang="en-US" sz="900" dirty="0"/>
            </a:br>
            <a:r>
              <a:rPr lang="en-US" sz="900" b="1" dirty="0"/>
              <a:t>Course:</a:t>
            </a:r>
            <a:r>
              <a:rPr lang="en-US" sz="900" dirty="0"/>
              <a:t> DSC 680-T301: Applied Data Science</a:t>
            </a:r>
            <a:br>
              <a:rPr lang="en-US" sz="900" dirty="0"/>
            </a:br>
            <a:r>
              <a:rPr lang="en-US" sz="900" b="1" dirty="0"/>
              <a:t>Professor:</a:t>
            </a:r>
            <a:r>
              <a:rPr lang="en-US" sz="900" dirty="0"/>
              <a:t> Amirfarrokh Iranitalab</a:t>
            </a:r>
            <a:br>
              <a:rPr lang="en-US" sz="900" dirty="0"/>
            </a:br>
            <a:r>
              <a:rPr lang="en-US" sz="900" b="1" dirty="0"/>
              <a:t>Date:</a:t>
            </a:r>
            <a:r>
              <a:rPr lang="en-US" sz="900" dirty="0"/>
              <a:t> August 5, 2024</a:t>
            </a:r>
          </a:p>
        </p:txBody>
      </p:sp>
      <p:pic>
        <p:nvPicPr>
          <p:cNvPr id="3" name="Audio Recording Aug 10, 2024 at 10:39:51 AM">
            <a:hlinkClick r:id="" action="ppaction://media"/>
            <a:extLst>
              <a:ext uri="{FF2B5EF4-FFF2-40B4-BE49-F238E27FC236}">
                <a16:creationId xmlns:a16="http://schemas.microsoft.com/office/drawing/2014/main" id="{B8F79CAF-9765-70E1-AEE4-A57068A29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54B2DBC-09D1-EB43-6CB5-409655E7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</p:spPr>
        <p:txBody>
          <a:bodyPr anchor="ctr">
            <a:normAutofit/>
          </a:bodyPr>
          <a:lstStyle/>
          <a:p>
            <a:r>
              <a:rPr lang="en-US" dirty="0"/>
              <a:t>Rainfall distribution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9D9BA1-EC7F-6880-70CD-B2D683881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3449" y="3429000"/>
            <a:ext cx="2920796" cy="2927350"/>
          </a:xfrm>
        </p:spPr>
        <p:txBody>
          <a:bodyPr>
            <a:normAutofit/>
          </a:bodyPr>
          <a:lstStyle/>
          <a:p>
            <a:r>
              <a:rPr lang="en-US" dirty="0"/>
              <a:t>Histogram showing precipitation variability.</a:t>
            </a:r>
          </a:p>
          <a:p>
            <a:endParaRPr lang="en-US" dirty="0"/>
          </a:p>
          <a:p>
            <a:r>
              <a:rPr lang="en-US" b="1" dirty="0"/>
              <a:t>Insight: Left-skewed, most samples have moderate rainfall</a:t>
            </a:r>
          </a:p>
        </p:txBody>
      </p:sp>
      <p:pic>
        <p:nvPicPr>
          <p:cNvPr id="7" name="Content Placeholder 6" descr="A graph of a waterfall distribution&#10;&#10;Description automatically generated">
            <a:extLst>
              <a:ext uri="{FF2B5EF4-FFF2-40B4-BE49-F238E27FC236}">
                <a16:creationId xmlns:a16="http://schemas.microsoft.com/office/drawing/2014/main" id="{7945E4B1-76D0-C4C0-5338-47F9F2CEE08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/>
        </p:blipFill>
        <p:spPr>
          <a:xfrm>
            <a:off x="5220928" y="1490353"/>
            <a:ext cx="6292646" cy="4027294"/>
          </a:xfrm>
          <a:prstGeom prst="rect">
            <a:avLst/>
          </a:prstGeom>
          <a:noFill/>
        </p:spPr>
      </p:pic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6756D16F-82D8-104F-D7CB-2E637EEB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A31D9AC-E93A-BE3D-2EB5-36EE9ED4D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Audio Recording Aug 10, 2024 at 10:47:04 AM">
            <a:hlinkClick r:id="" action="ppaction://media"/>
            <a:extLst>
              <a:ext uri="{FF2B5EF4-FFF2-40B4-BE49-F238E27FC236}">
                <a16:creationId xmlns:a16="http://schemas.microsoft.com/office/drawing/2014/main" id="{E184D7FB-AFCF-17AE-BB94-1E8FEB58F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237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54B2DBC-09D1-EB43-6CB5-409655E7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</p:spPr>
        <p:txBody>
          <a:bodyPr/>
          <a:lstStyle/>
          <a:p>
            <a:r>
              <a:rPr lang="en-US" dirty="0"/>
              <a:t>Correlation heatmap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9D9BA1-EC7F-6880-70CD-B2D683881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4106" y="3429000"/>
            <a:ext cx="3769113" cy="2927350"/>
          </a:xfrm>
        </p:spPr>
        <p:txBody>
          <a:bodyPr/>
          <a:lstStyle/>
          <a:p>
            <a:r>
              <a:rPr lang="en-US" dirty="0"/>
              <a:t>Visualizing relationships between features.</a:t>
            </a:r>
          </a:p>
          <a:p>
            <a:endParaRPr lang="en-US" dirty="0"/>
          </a:p>
          <a:p>
            <a:r>
              <a:rPr lang="en-US" b="1" dirty="0"/>
              <a:t>Insight: Strong negative correlation between temperature &amp; humidity; low correlation among nutrients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1D9AC-E93A-BE3D-2EB5-36EE9ED4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B49A7086-F240-C5AE-6C0A-776AF76BBEA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5221288" y="1147408"/>
            <a:ext cx="6292850" cy="4712409"/>
          </a:xfrm>
        </p:spPr>
      </p:pic>
      <p:pic>
        <p:nvPicPr>
          <p:cNvPr id="3" name="Audio Recording Aug 10, 2024 at 10:48:33 AM">
            <a:hlinkClick r:id="" action="ppaction://media"/>
            <a:extLst>
              <a:ext uri="{FF2B5EF4-FFF2-40B4-BE49-F238E27FC236}">
                <a16:creationId xmlns:a16="http://schemas.microsoft.com/office/drawing/2014/main" id="{CAE58A1E-F892-1899-3DE4-70C2B0D67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77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EA623-FC3F-8EBD-1C1B-072A21C2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/>
          <a:lstStyle/>
          <a:p>
            <a:r>
              <a:rPr lang="en-US" noProof="0" dirty="0"/>
              <a:t>Model selection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A4F5C-B74F-2580-2C17-9931DAB91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75" y="2443126"/>
            <a:ext cx="10178781" cy="333851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Models Evaluated:</a:t>
            </a:r>
          </a:p>
          <a:p>
            <a:pPr marL="0" indent="0">
              <a:buNone/>
            </a:pPr>
            <a:r>
              <a:rPr lang="en-US" dirty="0"/>
              <a:t>Decision Trees, Random Forests, Gradient Boosting Machines (GBM), Neural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Selected Model: </a:t>
            </a:r>
          </a:p>
          <a:p>
            <a:pPr marL="0" indent="0">
              <a:buNone/>
            </a:pPr>
            <a:r>
              <a:rPr lang="en-US" dirty="0"/>
              <a:t>Random Forest Classifier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Reason:</a:t>
            </a:r>
          </a:p>
          <a:p>
            <a:pPr marL="0" indent="0">
              <a:buNone/>
            </a:pPr>
            <a:r>
              <a:rPr lang="en-US" dirty="0"/>
              <a:t>High performance &amp; robustness in initial testing</a:t>
            </a:r>
          </a:p>
          <a:p>
            <a:pPr marL="0" indent="0">
              <a:buNone/>
            </a:pPr>
            <a:r>
              <a:rPr lang="en-US" dirty="0"/>
              <a:t>Achieved impressive accuracy of 99.3%</a:t>
            </a:r>
          </a:p>
          <a:p>
            <a:pPr marL="0" indent="0">
              <a:buNone/>
            </a:pPr>
            <a:r>
              <a:rPr lang="en-US" dirty="0"/>
              <a:t>Balanced performance across all classes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47400-F1A2-FAFC-8A83-9280B6C44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Audio Recording Aug 10, 2024 at 11:09:08 AM">
            <a:hlinkClick r:id="" action="ppaction://media"/>
            <a:extLst>
              <a:ext uri="{FF2B5EF4-FFF2-40B4-BE49-F238E27FC236}">
                <a16:creationId xmlns:a16="http://schemas.microsoft.com/office/drawing/2014/main" id="{A91C4E26-5ADB-510E-36C2-1FC55FEC6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129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A3D-9921-C7FC-BC8D-5FC0FFA6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706056"/>
            <a:ext cx="6323957" cy="1088020"/>
          </a:xfrm>
        </p:spPr>
        <p:txBody>
          <a:bodyPr/>
          <a:lstStyle/>
          <a:p>
            <a:r>
              <a:rPr lang="en-US" dirty="0"/>
              <a:t>Model training and evaluation</a:t>
            </a:r>
          </a:p>
        </p:txBody>
      </p:sp>
      <p:pic>
        <p:nvPicPr>
          <p:cNvPr id="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id="{839F036C-A908-D88B-93D2-2FC59D5D12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9A34E-6529-A0C2-1EEE-44E5D83178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5563" y="2291786"/>
            <a:ext cx="6707032" cy="3967224"/>
          </a:xfrm>
        </p:spPr>
        <p:txBody>
          <a:bodyPr/>
          <a:lstStyle/>
          <a:p>
            <a:r>
              <a:rPr lang="en-US" b="1" dirty="0"/>
              <a:t>Training: </a:t>
            </a:r>
            <a:r>
              <a:rPr lang="en-US" dirty="0"/>
              <a:t>80% of the dataset</a:t>
            </a:r>
          </a:p>
          <a:p>
            <a:endParaRPr lang="en-US" dirty="0"/>
          </a:p>
          <a:p>
            <a:r>
              <a:rPr lang="en-US" b="1" dirty="0"/>
              <a:t>Testing: </a:t>
            </a:r>
            <a:r>
              <a:rPr lang="en-US" dirty="0"/>
              <a:t>20% of the dataset</a:t>
            </a:r>
          </a:p>
          <a:p>
            <a:endParaRPr lang="en-US" dirty="0"/>
          </a:p>
          <a:p>
            <a:r>
              <a:rPr lang="en-US" b="1" dirty="0"/>
              <a:t>Metrics Used: </a:t>
            </a:r>
          </a:p>
          <a:p>
            <a:r>
              <a:rPr lang="en-US" dirty="0"/>
              <a:t>Precision, Recall, F1-score – balanced across all crop classes</a:t>
            </a:r>
          </a:p>
          <a:p>
            <a:endParaRPr lang="en-US" dirty="0"/>
          </a:p>
          <a:p>
            <a:r>
              <a:rPr lang="en-US" b="1" dirty="0"/>
              <a:t>Results:</a:t>
            </a:r>
          </a:p>
          <a:p>
            <a:r>
              <a:rPr lang="en-US" dirty="0"/>
              <a:t>Random Forest achieved 99.3% accuracy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5A76-E100-EFC9-2708-1B1481747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Audio Recording Aug 10, 2024 at 11:10:07 AM">
            <a:hlinkClick r:id="" action="ppaction://media"/>
            <a:extLst>
              <a:ext uri="{FF2B5EF4-FFF2-40B4-BE49-F238E27FC236}">
                <a16:creationId xmlns:a16="http://schemas.microsoft.com/office/drawing/2014/main" id="{C85367C7-70EC-C9C3-0BFA-1447AC544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09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53609C-AFD0-2BF5-05CC-2430B957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75" y="766915"/>
            <a:ext cx="2782529" cy="2163098"/>
          </a:xfrm>
        </p:spPr>
        <p:txBody>
          <a:bodyPr/>
          <a:lstStyle/>
          <a:p>
            <a:r>
              <a:rPr lang="en-US" dirty="0"/>
              <a:t>Final model insights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9047" y="960385"/>
            <a:ext cx="7999141" cy="196962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provides near-perfect crop recommendations with an accuracy of </a:t>
            </a:r>
            <a:r>
              <a:rPr lang="en-US" b="1" dirty="0"/>
              <a:t>99.3%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performance across all metrics ensures reliable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reliable tool for farmers, enhancing decision-making and profitability."</a:t>
            </a:r>
          </a:p>
        </p:txBody>
      </p:sp>
      <p:pic>
        <p:nvPicPr>
          <p:cNvPr id="19" name="Picture Placeholder 14" descr="Close up of a plants">
            <a:extLst>
              <a:ext uri="{FF2B5EF4-FFF2-40B4-BE49-F238E27FC236}">
                <a16:creationId xmlns:a16="http://schemas.microsoft.com/office/drawing/2014/main" id="{D6CFF55D-EA3F-6E9D-3301-8FFC1310C3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6594"/>
            <a:ext cx="12192000" cy="314140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A18F1-1CB3-04BA-3FB2-530F2637A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Audio Recording Aug 10, 2024 at 11:11:15 AM">
            <a:hlinkClick r:id="" action="ppaction://media"/>
            <a:extLst>
              <a:ext uri="{FF2B5EF4-FFF2-40B4-BE49-F238E27FC236}">
                <a16:creationId xmlns:a16="http://schemas.microsoft.com/office/drawing/2014/main" id="{5DC6740F-464B-6EC2-73F1-386604158C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585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82336-2973-D5FA-2FBF-7B9AA0E5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</p:spPr>
        <p:txBody>
          <a:bodyPr/>
          <a:lstStyle/>
          <a:p>
            <a:r>
              <a:rPr lang="en-US" dirty="0"/>
              <a:t>Ethical considerations</a:t>
            </a:r>
          </a:p>
        </p:txBody>
      </p:sp>
      <p:pic>
        <p:nvPicPr>
          <p:cNvPr id="60" name="Picture Placeholder 59" descr="A picture containing grass sprouting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/>
        </p:blipFill>
        <p:spPr>
          <a:xfrm>
            <a:off x="4942932" y="0"/>
            <a:ext cx="7249067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728" y="2924355"/>
            <a:ext cx="11145531" cy="3300645"/>
          </a:xfrm>
        </p:spPr>
        <p:txBody>
          <a:bodyPr/>
          <a:lstStyle/>
          <a:p>
            <a:r>
              <a:rPr lang="en-US" b="1" dirty="0"/>
              <a:t>Data Privacy: </a:t>
            </a: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ata was anonymized and cleaned, but ongoing compliance with data protection regulations is essential</a:t>
            </a:r>
          </a:p>
          <a:p>
            <a:endParaRPr lang="en-US" dirty="0"/>
          </a:p>
          <a:p>
            <a:r>
              <a:rPr lang="en-US" b="1" dirty="0"/>
              <a:t>Bias Avoidance:</a:t>
            </a:r>
          </a:p>
          <a:p>
            <a:r>
              <a:rPr lang="en-US" dirty="0"/>
              <a:t>Avoiding biases that favor certain crops or regions</a:t>
            </a:r>
          </a:p>
          <a:p>
            <a:endParaRPr lang="en-US" dirty="0"/>
          </a:p>
          <a:p>
            <a:r>
              <a:rPr lang="en-US" b="1" dirty="0"/>
              <a:t>Accessibility:</a:t>
            </a:r>
          </a:p>
          <a:p>
            <a:r>
              <a:rPr lang="en-US" dirty="0"/>
              <a:t>Ensuring the tool is user-friendly for farmers with varying technical expertise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Audio Recording Aug 10, 2024 at 11:12:32 AM">
            <a:hlinkClick r:id="" action="ppaction://media"/>
            <a:extLst>
              <a:ext uri="{FF2B5EF4-FFF2-40B4-BE49-F238E27FC236}">
                <a16:creationId xmlns:a16="http://schemas.microsoft.com/office/drawing/2014/main" id="{D93F3732-6105-B2E8-CDD7-810D6B9A7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177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333A-F73A-0D4C-D299-CE68CFEF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41"/>
            <a:ext cx="10515600" cy="121589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9092A-92F9-2B75-FC44-3FE47246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89DFDAF-286C-D730-B50C-61CFAD5BC180}"/>
              </a:ext>
            </a:extLst>
          </p:cNvPr>
          <p:cNvSpPr txBox="1">
            <a:spLocks/>
          </p:cNvSpPr>
          <p:nvPr/>
        </p:nvSpPr>
        <p:spPr>
          <a:xfrm>
            <a:off x="819728" y="2924355"/>
            <a:ext cx="11145531" cy="33006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chemeClr val="tx1"/>
                </a:solidFill>
              </a:rPr>
              <a:t>Data Accuracy: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Ensuring datasets are up-to-date and representative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</a:rPr>
              <a:t>Generalization: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Avoiding overfitting to ensure the model performs well across different regions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</a:rPr>
              <a:t>User Interface: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Developing a user-friendly interface for farmers</a:t>
            </a:r>
          </a:p>
        </p:txBody>
      </p:sp>
      <p:pic>
        <p:nvPicPr>
          <p:cNvPr id="4" name="Audio Recording Aug 10, 2024 at 11:15:48 AM">
            <a:hlinkClick r:id="" action="ppaction://media"/>
            <a:extLst>
              <a:ext uri="{FF2B5EF4-FFF2-40B4-BE49-F238E27FC236}">
                <a16:creationId xmlns:a16="http://schemas.microsoft.com/office/drawing/2014/main" id="{8787F5CD-A263-E1CB-F7ED-84A479107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279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BCD3B-EAB4-87E8-85AB-C9DDB716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1" y="448584"/>
            <a:ext cx="4442603" cy="2124827"/>
          </a:xfrm>
        </p:spPr>
        <p:txBody>
          <a:bodyPr/>
          <a:lstStyle/>
          <a:p>
            <a:r>
              <a:rPr lang="en-US" dirty="0"/>
              <a:t>Future uses/applications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335026-4908-B82C-0C3C-4E5E0498CB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6935" y="2936220"/>
            <a:ext cx="6783657" cy="2424999"/>
          </a:xfrm>
        </p:spPr>
        <p:txBody>
          <a:bodyPr/>
          <a:lstStyle/>
          <a:p>
            <a:pPr algn="l"/>
            <a:r>
              <a:rPr lang="en-US" b="1" dirty="0"/>
              <a:t>Expand Crop Range:</a:t>
            </a:r>
          </a:p>
          <a:p>
            <a:pPr algn="l"/>
            <a:r>
              <a:rPr lang="en-US" dirty="0"/>
              <a:t>Include more crops &amp; additional climatic factors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Real-Time Data Integration:</a:t>
            </a:r>
          </a:p>
          <a:p>
            <a:pPr algn="l"/>
            <a:r>
              <a:rPr lang="en-US" dirty="0"/>
              <a:t>Use real-time weather data for more accurate recommendations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Mobile Applications:</a:t>
            </a:r>
          </a:p>
          <a:p>
            <a:pPr algn="l"/>
            <a:r>
              <a:rPr lang="en-US" dirty="0"/>
              <a:t>Develop mobile apps for wider accessibility</a:t>
            </a:r>
          </a:p>
          <a:p>
            <a:endParaRPr lang="en-US" dirty="0"/>
          </a:p>
        </p:txBody>
      </p:sp>
      <p:pic>
        <p:nvPicPr>
          <p:cNvPr id="15" name="Picture Placeholder 14" descr="A close up of a leaf">
            <a:extLst>
              <a:ext uri="{FF2B5EF4-FFF2-40B4-BE49-F238E27FC236}">
                <a16:creationId xmlns:a16="http://schemas.microsoft.com/office/drawing/2014/main" id="{C59CFD32-0A41-78F6-63F2-D8BBA2F23D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55" r="55"/>
          <a:stretch/>
        </p:blipFill>
        <p:spPr>
          <a:xfrm>
            <a:off x="6771736" y="0"/>
            <a:ext cx="5420263" cy="6858000"/>
          </a:xfrm>
        </p:spPr>
      </p:pic>
      <p:pic>
        <p:nvPicPr>
          <p:cNvPr id="2" name="Audio Recording Aug 10, 2024 at 11:17:22 AM">
            <a:hlinkClick r:id="" action="ppaction://media"/>
            <a:extLst>
              <a:ext uri="{FF2B5EF4-FFF2-40B4-BE49-F238E27FC236}">
                <a16:creationId xmlns:a16="http://schemas.microsoft.com/office/drawing/2014/main" id="{012D2650-E367-4BA1-BE91-B8D48C816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510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een rolling hills with a sunset">
            <a:extLst>
              <a:ext uri="{FF2B5EF4-FFF2-40B4-BE49-F238E27FC236}">
                <a16:creationId xmlns:a16="http://schemas.microsoft.com/office/drawing/2014/main" id="{565AB0FC-9FCD-FDB2-1D84-F3D855D838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>
          <a:xfrm>
            <a:off x="0" y="0"/>
            <a:ext cx="6772276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747" y="2365057"/>
            <a:ext cx="4377400" cy="2160644"/>
          </a:xfrm>
        </p:spPr>
        <p:txBody>
          <a:bodyPr/>
          <a:lstStyle/>
          <a:p>
            <a:r>
              <a:rPr lang="en-US" noProof="0" dirty="0"/>
              <a:t>recommendations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E8875C-8FE5-DCE1-106E-5F34DFD161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AADE-5119-8CE2-0DD5-2BD7E340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6699" y="2071688"/>
            <a:ext cx="4332689" cy="2732087"/>
          </a:xfrm>
        </p:spPr>
        <p:txBody>
          <a:bodyPr/>
          <a:lstStyle/>
          <a:p>
            <a:r>
              <a:rPr lang="en-US" b="1" dirty="0"/>
              <a:t>Regular Updates: </a:t>
            </a:r>
          </a:p>
          <a:p>
            <a:r>
              <a:rPr lang="en-US" dirty="0"/>
              <a:t>Update the dataset regularly for improved accuracy</a:t>
            </a:r>
          </a:p>
          <a:p>
            <a:endParaRPr lang="en-US" dirty="0"/>
          </a:p>
          <a:p>
            <a:r>
              <a:rPr lang="en-US" b="1" dirty="0"/>
              <a:t>Field Trials:</a:t>
            </a:r>
          </a:p>
          <a:p>
            <a:r>
              <a:rPr lang="en-US" dirty="0"/>
              <a:t>Validate model predictions through field trials &amp; gather feedback</a:t>
            </a:r>
          </a:p>
          <a:p>
            <a:endParaRPr lang="en-US" dirty="0"/>
          </a:p>
          <a:p>
            <a:r>
              <a:rPr lang="en-US" b="1" dirty="0"/>
              <a:t>Collaborate with Experts:</a:t>
            </a:r>
          </a:p>
          <a:p>
            <a:r>
              <a:rPr lang="en-US" dirty="0"/>
              <a:t>Continuously refine the model with input from agricultural experts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9558D5-EB6D-C2EA-C5E2-79076944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Audio Recording Aug 10, 2024 at 11:23:49 AM">
            <a:hlinkClick r:id="" action="ppaction://media"/>
            <a:extLst>
              <a:ext uri="{FF2B5EF4-FFF2-40B4-BE49-F238E27FC236}">
                <a16:creationId xmlns:a16="http://schemas.microsoft.com/office/drawing/2014/main" id="{E89AAA5F-8F16-76AD-B3C8-35A15F1D1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01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82336-2973-D5FA-2FBF-7B9AA0E5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</p:spPr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60" name="Picture Placeholder 59" descr="A picture containing grass sprouting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/>
        </p:blipFill>
        <p:spPr>
          <a:xfrm>
            <a:off x="4942932" y="0"/>
            <a:ext cx="7249067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021" y="2221836"/>
            <a:ext cx="11859203" cy="3300645"/>
          </a:xfrm>
        </p:spPr>
        <p:txBody>
          <a:bodyPr/>
          <a:lstStyle/>
          <a:p>
            <a:r>
              <a:rPr lang="en-US" sz="1600" b="1" dirty="0"/>
              <a:t>1. How accurate is the model in predicting the most suitable crop?</a:t>
            </a:r>
          </a:p>
          <a:p>
            <a:pPr lvl="1"/>
            <a:r>
              <a:rPr lang="en-US" sz="1600" dirty="0"/>
              <a:t>Answer: The Random Forest model achieved an outstanding  accuracy of 99.3%, indicating its effectiveness in predicting the most suitable crop based on climatic &amp; soil conditions</a:t>
            </a:r>
          </a:p>
          <a:p>
            <a:r>
              <a:rPr lang="en-US" sz="1600" b="1" dirty="0"/>
              <a:t>2. What are the main factors that influence the crop recommendations?</a:t>
            </a:r>
          </a:p>
          <a:p>
            <a:pPr lvl="1"/>
            <a:r>
              <a:rPr lang="en-US" sz="1600" dirty="0"/>
              <a:t>Answer: The main factors influencing crop recommendations are nitrogen, phosphorous, potassium levels, temperature, humidity, pH level, and rainfall</a:t>
            </a:r>
            <a:endParaRPr lang="en-US" dirty="0"/>
          </a:p>
          <a:p>
            <a:r>
              <a:rPr lang="en-US" sz="1600" b="1" dirty="0"/>
              <a:t>3. How does the model handle missing or inaccurate input data?</a:t>
            </a:r>
          </a:p>
          <a:p>
            <a:pPr lvl="1"/>
            <a:r>
              <a:rPr lang="en-US" sz="1600" dirty="0"/>
              <a:t>Answer: The model was training on a cleaned dataset where missing values were handled. In practice, data validation techniques can be implemented to handle missing or inaccurate inputs before making predictions</a:t>
            </a:r>
          </a:p>
          <a:p>
            <a:r>
              <a:rPr lang="en-US" sz="1600" b="1" dirty="0"/>
              <a:t>4. Can the model be adapted to include more crops in the future?</a:t>
            </a:r>
          </a:p>
          <a:p>
            <a:pPr lvl="1"/>
            <a:r>
              <a:rPr lang="en-US" sz="1600" dirty="0"/>
              <a:t>Answer: Yes, the model can be retrained with an expanded dataset that includes more crops &amp; additional features to improve its versatility and accuracy</a:t>
            </a:r>
          </a:p>
          <a:p>
            <a:r>
              <a:rPr lang="en-US" sz="1600" b="1" dirty="0"/>
              <a:t>5. How frequently should the dataset be updated to maintain the model’s accuracy?</a:t>
            </a:r>
          </a:p>
          <a:p>
            <a:pPr lvl="1"/>
            <a:r>
              <a:rPr lang="en-US" sz="1600" dirty="0"/>
              <a:t>Answer: It is recommended to update the dataset at least annually or biannually to incorporate new data &amp; ensure the model remains accurate and relevant</a:t>
            </a:r>
          </a:p>
          <a:p>
            <a:pPr lvl="1"/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Audio Recording Aug 10, 2024 at 11:34:27 AM">
            <a:hlinkClick r:id="" action="ppaction://media"/>
            <a:extLst>
              <a:ext uri="{FF2B5EF4-FFF2-40B4-BE49-F238E27FC236}">
                <a16:creationId xmlns:a16="http://schemas.microsoft.com/office/drawing/2014/main" id="{2F711002-D6B8-55A0-93B0-431A298AE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831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een rolling hills with a sunset">
            <a:extLst>
              <a:ext uri="{FF2B5EF4-FFF2-40B4-BE49-F238E27FC236}">
                <a16:creationId xmlns:a16="http://schemas.microsoft.com/office/drawing/2014/main" id="{565AB0FC-9FCD-FDB2-1D84-F3D855D838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>
          <a:xfrm>
            <a:off x="0" y="0"/>
            <a:ext cx="6772276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747" y="2365057"/>
            <a:ext cx="4377400" cy="2160644"/>
          </a:xfrm>
        </p:spPr>
        <p:txBody>
          <a:bodyPr/>
          <a:lstStyle/>
          <a:p>
            <a:r>
              <a:rPr lang="en-US" noProof="0" dirty="0"/>
              <a:t>introduction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E8875C-8FE5-DCE1-106E-5F34DFD161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AADE-5119-8CE2-0DD5-2BD7E340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6699" y="2071688"/>
            <a:ext cx="4332689" cy="2732087"/>
          </a:xfrm>
        </p:spPr>
        <p:txBody>
          <a:bodyPr/>
          <a:lstStyle/>
          <a:p>
            <a:r>
              <a:rPr lang="en-US" b="1" dirty="0"/>
              <a:t>Objective: </a:t>
            </a:r>
          </a:p>
          <a:p>
            <a:r>
              <a:rPr lang="en-US" dirty="0"/>
              <a:t>Develop a predictive model to assist farmers in determining the most suitable crop to plant based on specific climates &amp; soil conditions</a:t>
            </a:r>
          </a:p>
          <a:p>
            <a:endParaRPr lang="en-US" dirty="0"/>
          </a:p>
          <a:p>
            <a:r>
              <a:rPr lang="en-US" b="1" dirty="0"/>
              <a:t>Goals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crop yield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 agricultural 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profitability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resource utilization</a:t>
            </a: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9558D5-EB6D-C2EA-C5E2-79076944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Audio Recording Aug 10, 2024 at 10:40:49 AM">
            <a:hlinkClick r:id="" action="ppaction://media"/>
            <a:extLst>
              <a:ext uri="{FF2B5EF4-FFF2-40B4-BE49-F238E27FC236}">
                <a16:creationId xmlns:a16="http://schemas.microsoft.com/office/drawing/2014/main" id="{EF077851-F533-5300-4B0C-3582FC90B5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92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82336-2973-D5FA-2FBF-7B9AA0E5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</p:spPr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60" name="Picture Placeholder 59" descr="A picture containing grass sprouting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/>
        </p:blipFill>
        <p:spPr>
          <a:xfrm>
            <a:off x="4942932" y="0"/>
            <a:ext cx="7249067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021" y="2221836"/>
            <a:ext cx="11859203" cy="3300645"/>
          </a:xfrm>
        </p:spPr>
        <p:txBody>
          <a:bodyPr/>
          <a:lstStyle/>
          <a:p>
            <a:r>
              <a:rPr lang="en-US" sz="1600" b="1" dirty="0"/>
              <a:t>6. What measures are in place to ensure data privacy and security?</a:t>
            </a:r>
          </a:p>
          <a:p>
            <a:pPr lvl="1"/>
            <a:r>
              <a:rPr lang="en-US" sz="1600" dirty="0"/>
              <a:t>Answer: Data privacy is ensured by anonymizing collected data &amp; adhering to data protection regulations. Secure storage &amp; access controls are implemented to protect the data</a:t>
            </a:r>
          </a:p>
          <a:p>
            <a:r>
              <a:rPr lang="en-US" sz="1600" b="1" dirty="0"/>
              <a:t>7. How does the tool account for unexpected weather events or pest infestations?</a:t>
            </a:r>
          </a:p>
          <a:p>
            <a:pPr lvl="1"/>
            <a:r>
              <a:rPr lang="en-US" sz="1600" dirty="0"/>
              <a:t>Answer: The current model does not account for either. Future iterations could integrate real-time weather data &amp; pest forecasts to enhance its predictive capabilities</a:t>
            </a:r>
            <a:endParaRPr lang="en-US" dirty="0"/>
          </a:p>
          <a:p>
            <a:r>
              <a:rPr lang="en-US" sz="1600" b="1" dirty="0"/>
              <a:t>8. What kind of feedback have you received from farmers who have used the tool?</a:t>
            </a:r>
          </a:p>
          <a:p>
            <a:pPr lvl="1"/>
            <a:r>
              <a:rPr lang="en-US" sz="1600" dirty="0"/>
              <a:t>Answer: Initial feedback from farmers indicates that the tool is user-friendly &amp; provides valuable crop recommendations. Field trials are planned to gather more comprehensive feedback</a:t>
            </a:r>
          </a:p>
          <a:p>
            <a:r>
              <a:rPr lang="en-US" sz="1600" b="1" dirty="0"/>
              <a:t>9. Are there any plans to integrate the tool with other agricultural technologies?</a:t>
            </a:r>
          </a:p>
          <a:p>
            <a:pPr lvl="1"/>
            <a:r>
              <a:rPr lang="en-US" sz="1600" dirty="0"/>
              <a:t>Answer: Yes, </a:t>
            </a:r>
            <a:r>
              <a:rPr lang="en-US" sz="1600" dirty="0" err="1"/>
              <a:t>loT</a:t>
            </a:r>
            <a:r>
              <a:rPr lang="en-US" sz="1600" dirty="0"/>
              <a:t> devices are real-time data collection and mobile apps for wider accessibility</a:t>
            </a:r>
          </a:p>
          <a:p>
            <a:r>
              <a:rPr lang="en-US" sz="1600" b="1" dirty="0"/>
              <a:t>10. How scalable is the tool for use in different regions with varying climatic conditions?</a:t>
            </a:r>
          </a:p>
          <a:p>
            <a:pPr lvl="1"/>
            <a:r>
              <a:rPr lang="en-US" sz="1600" dirty="0"/>
              <a:t>Answer: The tool is designed to be scalable &amp; can be adapted to different regions by retraining the model with localized data to account for varying climatic conditions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Audio Recording Aug 10, 2024 at 11:38:02 AM">
            <a:hlinkClick r:id="" action="ppaction://media"/>
            <a:extLst>
              <a:ext uri="{FF2B5EF4-FFF2-40B4-BE49-F238E27FC236}">
                <a16:creationId xmlns:a16="http://schemas.microsoft.com/office/drawing/2014/main" id="{A657CC84-4126-04D5-9009-99DF7D214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6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A3D-9921-C7FC-BC8D-5FC0FFA6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706056"/>
            <a:ext cx="6323957" cy="10880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id="{839F036C-A908-D88B-93D2-2FC59D5D12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9A34E-6529-A0C2-1EEE-44E5D83178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5563" y="2291786"/>
            <a:ext cx="6707032" cy="3967224"/>
          </a:xfrm>
        </p:spPr>
        <p:txBody>
          <a:bodyPr/>
          <a:lstStyle/>
          <a:p>
            <a:r>
              <a:rPr lang="en-US" b="1" dirty="0"/>
              <a:t>Summary:</a:t>
            </a:r>
          </a:p>
          <a:p>
            <a:r>
              <a:rPr lang="en-US" dirty="0"/>
              <a:t>The predictive model helps farmers make informed decisions, optimizing crop yield &amp; resource utilization</a:t>
            </a:r>
          </a:p>
          <a:p>
            <a:endParaRPr lang="en-US" dirty="0"/>
          </a:p>
          <a:p>
            <a:r>
              <a:rPr lang="en-US" b="1" dirty="0"/>
              <a:t>Impact: </a:t>
            </a:r>
          </a:p>
          <a:p>
            <a:r>
              <a:rPr lang="en-US" dirty="0"/>
              <a:t>Enhances agricultural productivity &amp; profitability, benefiting farmers and the agriculture industry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5A76-E100-EFC9-2708-1B1481747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Audio Recording Aug 10, 2024 at 11:26:20 AM">
            <a:hlinkClick r:id="" action="ppaction://media"/>
            <a:extLst>
              <a:ext uri="{FF2B5EF4-FFF2-40B4-BE49-F238E27FC236}">
                <a16:creationId xmlns:a16="http://schemas.microsoft.com/office/drawing/2014/main" id="{E644AD64-6ABF-6A06-4D6B-E1E6D636E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995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field of wheat with tracks in it">
            <a:extLst>
              <a:ext uri="{FF2B5EF4-FFF2-40B4-BE49-F238E27FC236}">
                <a16:creationId xmlns:a16="http://schemas.microsoft.com/office/drawing/2014/main" id="{5BA975B6-ACDF-974C-4B0A-792DE5F09C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alphaModFix amt="50000"/>
          </a:blip>
          <a:srcRect/>
          <a:stretch/>
        </p:blipFill>
        <p:spPr>
          <a:xfrm>
            <a:off x="0" y="-211758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BF4AF3-2D87-5D1D-245D-49E6F0B0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909" y="477514"/>
            <a:ext cx="9792182" cy="1255031"/>
          </a:xfrm>
        </p:spPr>
        <p:txBody>
          <a:bodyPr/>
          <a:lstStyle/>
          <a:p>
            <a:r>
              <a:rPr lang="en-US" dirty="0"/>
              <a:t>Business problem</a:t>
            </a:r>
            <a:endParaRPr lang="en-US" sz="2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4267593-3C38-E802-2B18-5BAEAE732D46}"/>
              </a:ext>
            </a:extLst>
          </p:cNvPr>
          <p:cNvSpPr txBox="1">
            <a:spLocks/>
          </p:cNvSpPr>
          <p:nvPr/>
        </p:nvSpPr>
        <p:spPr>
          <a:xfrm>
            <a:off x="1199909" y="2801484"/>
            <a:ext cx="9792182" cy="2790794"/>
          </a:xfrm>
          <a:prstGeom prst="rect">
            <a:avLst/>
          </a:prstGeom>
          <a:noFill/>
          <a:ln w="38100">
            <a:noFill/>
          </a:ln>
        </p:spPr>
        <p:txBody>
          <a:bodyPr lIns="914400" tIns="182880" rIns="91440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spc="1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Challenge:</a:t>
            </a:r>
            <a:br>
              <a:rPr lang="en-US" sz="1400" dirty="0"/>
            </a:br>
            <a:r>
              <a:rPr lang="en-US" sz="1400" dirty="0"/>
              <a:t>Farmers need accurate, data-driven recommendations for crop selection to optimize yield and resource utilization.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Solution:</a:t>
            </a:r>
            <a:br>
              <a:rPr lang="en-US" sz="1400" dirty="0"/>
            </a:br>
            <a:r>
              <a:rPr lang="en-US" sz="1400" dirty="0"/>
              <a:t>Leveraging machine learning to predict the best crop to plant based on local soil and climatic conditions.</a:t>
            </a:r>
          </a:p>
        </p:txBody>
      </p:sp>
      <p:pic>
        <p:nvPicPr>
          <p:cNvPr id="2" name="Audio Recording Aug 10, 2024 at 10:41:39 AM">
            <a:hlinkClick r:id="" action="ppaction://media"/>
            <a:extLst>
              <a:ext uri="{FF2B5EF4-FFF2-40B4-BE49-F238E27FC236}">
                <a16:creationId xmlns:a16="http://schemas.microsoft.com/office/drawing/2014/main" id="{46B4A3FF-60CD-9C2D-6C1D-D04FCB93B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73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AEBF-73B2-2188-6E43-D85E829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99" y="524756"/>
            <a:ext cx="4764748" cy="1381043"/>
          </a:xfrm>
        </p:spPr>
        <p:txBody>
          <a:bodyPr/>
          <a:lstStyle/>
          <a:p>
            <a:r>
              <a:rPr lang="en-US" sz="5400" dirty="0"/>
              <a:t>data source</a:t>
            </a:r>
          </a:p>
        </p:txBody>
      </p:sp>
      <p:pic>
        <p:nvPicPr>
          <p:cNvPr id="7" name="Picture Placeholder 4" descr="A close-up of a field">
            <a:extLst>
              <a:ext uri="{FF2B5EF4-FFF2-40B4-BE49-F238E27FC236}">
                <a16:creationId xmlns:a16="http://schemas.microsoft.com/office/drawing/2014/main" id="{DA3FAC68-747F-999F-4EF5-874B39A6DD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34" r="234"/>
          <a:stretch/>
        </p:blipFill>
        <p:spPr>
          <a:xfrm>
            <a:off x="6789480" y="0"/>
            <a:ext cx="539496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8AC7CB-3243-2F38-178E-12A6C5555928}"/>
              </a:ext>
            </a:extLst>
          </p:cNvPr>
          <p:cNvSpPr txBox="1">
            <a:spLocks/>
          </p:cNvSpPr>
          <p:nvPr/>
        </p:nvSpPr>
        <p:spPr>
          <a:xfrm>
            <a:off x="837399" y="2727337"/>
            <a:ext cx="4764748" cy="1381043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Dataset: crop recommendation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Source: Kaggle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Features: Nitrogen (n), phosphorus (p), potassium (k), temperature, humidity, PH, RAINFALL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LINK: </a:t>
            </a:r>
            <a:r>
              <a:rPr lang="en-US" sz="1400" dirty="0">
                <a:hlinkClick r:id="rId5"/>
              </a:rPr>
              <a:t>Crop Recommendation Dataset</a:t>
            </a:r>
            <a:endParaRPr lang="en-US" sz="1400" dirty="0"/>
          </a:p>
        </p:txBody>
      </p:sp>
      <p:pic>
        <p:nvPicPr>
          <p:cNvPr id="4" name="Audio Recording Aug 10, 2024 at 10:42:40 AM">
            <a:hlinkClick r:id="" action="ppaction://media"/>
            <a:extLst>
              <a:ext uri="{FF2B5EF4-FFF2-40B4-BE49-F238E27FC236}">
                <a16:creationId xmlns:a16="http://schemas.microsoft.com/office/drawing/2014/main" id="{F098733E-8B58-CA5A-2CD7-2BDA7F6637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26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ln>
            <a:noFill/>
          </a:ln>
        </p:spPr>
        <p:txBody>
          <a:bodyPr/>
          <a:lstStyle/>
          <a:p>
            <a:r>
              <a:rPr lang="en-US" noProof="0" dirty="0"/>
              <a:t>Data preparation</a:t>
            </a:r>
            <a:endParaRPr lang="en-US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9338" y="804863"/>
            <a:ext cx="5716587" cy="5248276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Steps Taken:</a:t>
            </a:r>
            <a:endParaRPr lang="en-US" dirty="0"/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Handling Missing Values</a:t>
            </a:r>
          </a:p>
          <a:p>
            <a:pPr lvl="1"/>
            <a:r>
              <a:rPr lang="en-US" dirty="0"/>
              <a:t>Feature Engineering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 Used:</a:t>
            </a:r>
            <a:r>
              <a:rPr lang="en-US" dirty="0"/>
              <a:t> Python, Pandas, NumPy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90171-2859-5322-0F76-C05597544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Audio Recording Aug 10, 2024 at 10:43:22 AM">
            <a:hlinkClick r:id="" action="ppaction://media"/>
            <a:extLst>
              <a:ext uri="{FF2B5EF4-FFF2-40B4-BE49-F238E27FC236}">
                <a16:creationId xmlns:a16="http://schemas.microsoft.com/office/drawing/2014/main" id="{1EDA8B93-4BF2-14D6-FFFD-E82E7A0C38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2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AB21749-21E0-B555-8423-AF94BE3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27" y="1112441"/>
            <a:ext cx="4359795" cy="2141316"/>
          </a:xfrm>
        </p:spPr>
        <p:txBody>
          <a:bodyPr/>
          <a:lstStyle/>
          <a:p>
            <a:r>
              <a:rPr lang="en-US" dirty="0"/>
              <a:t>Exploratory data analysis (</a:t>
            </a:r>
            <a:r>
              <a:rPr lang="en-US" dirty="0" err="1"/>
              <a:t>eda</a:t>
            </a:r>
            <a:r>
              <a:rPr lang="en-US" dirty="0"/>
              <a:t>)</a:t>
            </a:r>
          </a:p>
        </p:txBody>
      </p:sp>
      <p:pic>
        <p:nvPicPr>
          <p:cNvPr id="12" name="Picture Placeholder 20" descr="Close up of green grass">
            <a:extLst>
              <a:ext uri="{FF2B5EF4-FFF2-40B4-BE49-F238E27FC236}">
                <a16:creationId xmlns:a16="http://schemas.microsoft.com/office/drawing/2014/main" id="{C082290F-76CE-97A7-ECB5-83B0FEA27B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009"/>
            <a:ext cx="5521124" cy="6878584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54D8B3F-08C4-D0CB-E6CA-ED66FFEA32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0878" y="4148756"/>
            <a:ext cx="4359795" cy="1790164"/>
          </a:xfrm>
        </p:spPr>
        <p:txBody>
          <a:bodyPr/>
          <a:lstStyle/>
          <a:p>
            <a:pPr algn="l"/>
            <a:r>
              <a:rPr lang="en-US" b="1" dirty="0"/>
              <a:t>Objectives:</a:t>
            </a:r>
            <a:br>
              <a:rPr lang="en-US" dirty="0"/>
            </a:br>
            <a:r>
              <a:rPr lang="en-US" b="0" dirty="0"/>
              <a:t>Understand the distribution of features and relationships between them.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dirty="0"/>
              <a:t>Tools Used:</a:t>
            </a:r>
          </a:p>
          <a:p>
            <a:pPr algn="l"/>
            <a:r>
              <a:rPr lang="en-US" b="0" dirty="0"/>
              <a:t>Matplotlib, Seaborn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15DC2-8425-2530-3D59-ABE5D5C4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Audio Recording Aug 10, 2024 at 10:44:01 AM">
            <a:hlinkClick r:id="" action="ppaction://media"/>
            <a:extLst>
              <a:ext uri="{FF2B5EF4-FFF2-40B4-BE49-F238E27FC236}">
                <a16:creationId xmlns:a16="http://schemas.microsoft.com/office/drawing/2014/main" id="{6738887A-27E3-B110-3B98-1CB34F060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82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54B2DBC-09D1-EB43-6CB5-409655E7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6915"/>
            <a:ext cx="2782529" cy="2163098"/>
          </a:xfrm>
        </p:spPr>
        <p:txBody>
          <a:bodyPr anchor="ctr">
            <a:normAutofit/>
          </a:bodyPr>
          <a:lstStyle/>
          <a:p>
            <a:r>
              <a:rPr lang="en-US" dirty="0"/>
              <a:t>Distribution of n, p, k in soil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9D9BA1-EC7F-6880-70CD-B2D6838810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4796" y="960385"/>
            <a:ext cx="6341212" cy="1969628"/>
          </a:xfrm>
        </p:spPr>
        <p:txBody>
          <a:bodyPr anchor="t">
            <a:normAutofit/>
          </a:bodyPr>
          <a:lstStyle/>
          <a:p>
            <a:r>
              <a:rPr lang="en-US" dirty="0"/>
              <a:t>Histograms showing variability &amp; concentration of nutrients.</a:t>
            </a:r>
          </a:p>
          <a:p>
            <a:endParaRPr lang="en-US" dirty="0"/>
          </a:p>
          <a:p>
            <a:r>
              <a:rPr lang="en-US" b="1" dirty="0"/>
              <a:t>Insight: Nitrogen &amp; Phosphorus are right-skewed, potassium has 2 peaks</a:t>
            </a:r>
          </a:p>
        </p:txBody>
      </p:sp>
      <p:pic>
        <p:nvPicPr>
          <p:cNvPr id="7" name="Content Placeholder 6" descr="A graph with green lines&#10;&#10;Description automatically generated">
            <a:extLst>
              <a:ext uri="{FF2B5EF4-FFF2-40B4-BE49-F238E27FC236}">
                <a16:creationId xmlns:a16="http://schemas.microsoft.com/office/drawing/2014/main" id="{7C8539B4-8CE9-15ED-7D89-BB5A719DDD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21921"/>
          <a:stretch/>
        </p:blipFill>
        <p:spPr>
          <a:xfrm>
            <a:off x="20" y="3716594"/>
            <a:ext cx="12191980" cy="314140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1D9AC-E93A-BE3D-2EB5-36EE9ED4D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Audio Recording Aug 10, 2024 at 10:44:43 AM">
            <a:hlinkClick r:id="" action="ppaction://media"/>
            <a:extLst>
              <a:ext uri="{FF2B5EF4-FFF2-40B4-BE49-F238E27FC236}">
                <a16:creationId xmlns:a16="http://schemas.microsoft.com/office/drawing/2014/main" id="{36DEF5E6-53FB-92AE-2055-695D47AA9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911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54B2DBC-09D1-EB43-6CB5-409655E7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</p:spPr>
        <p:txBody>
          <a:bodyPr anchor="ctr">
            <a:normAutofit/>
          </a:bodyPr>
          <a:lstStyle/>
          <a:p>
            <a:r>
              <a:rPr lang="en-US" dirty="0"/>
              <a:t>Temperature vs.</a:t>
            </a:r>
            <a:br>
              <a:rPr lang="en-US" dirty="0"/>
            </a:br>
            <a:r>
              <a:rPr lang="en-US" dirty="0"/>
              <a:t>humidity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9D9BA1-EC7F-6880-70CD-B2D683881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502" y="3429000"/>
            <a:ext cx="3546088" cy="2927350"/>
          </a:xfrm>
        </p:spPr>
        <p:txBody>
          <a:bodyPr>
            <a:normAutofit/>
          </a:bodyPr>
          <a:lstStyle/>
          <a:p>
            <a:r>
              <a:rPr lang="en-US" dirty="0"/>
              <a:t>Scatter plot showing crop preferences for specific conditions.</a:t>
            </a:r>
          </a:p>
          <a:p>
            <a:endParaRPr lang="en-US" dirty="0"/>
          </a:p>
          <a:p>
            <a:r>
              <a:rPr lang="en-US" b="1" dirty="0"/>
              <a:t>Insight: Inverse relationship, crops cluster based on preferences</a:t>
            </a:r>
          </a:p>
        </p:txBody>
      </p:sp>
      <p:pic>
        <p:nvPicPr>
          <p:cNvPr id="6" name="Content Placeholder 5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B5B3EF0D-4F01-D578-F545-C5CD095E9B7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/>
        </p:blipFill>
        <p:spPr>
          <a:xfrm>
            <a:off x="5220928" y="1867912"/>
            <a:ext cx="6292646" cy="3272176"/>
          </a:xfrm>
          <a:prstGeom prst="rect">
            <a:avLst/>
          </a:prstGeom>
          <a:noFill/>
        </p:spPr>
      </p:pic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D8332AC-8B39-24CE-A4BD-2A3359DD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A31D9AC-E93A-BE3D-2EB5-36EE9ED4D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Audio Recording Aug 10, 2024 at 10:45:30 AM">
            <a:hlinkClick r:id="" action="ppaction://media"/>
            <a:extLst>
              <a:ext uri="{FF2B5EF4-FFF2-40B4-BE49-F238E27FC236}">
                <a16:creationId xmlns:a16="http://schemas.microsoft.com/office/drawing/2014/main" id="{A24EE423-9D78-4441-F36D-FFC0CB7B7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794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54B2DBC-09D1-EB43-6CB5-409655E7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</p:spPr>
        <p:txBody>
          <a:bodyPr/>
          <a:lstStyle/>
          <a:p>
            <a:r>
              <a:rPr lang="en-US" dirty="0"/>
              <a:t>Distribution of ph levels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9D9BA1-EC7F-6880-70CD-B2D683881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3449" y="3429000"/>
            <a:ext cx="2920796" cy="2927350"/>
          </a:xfrm>
        </p:spPr>
        <p:txBody>
          <a:bodyPr/>
          <a:lstStyle/>
          <a:p>
            <a:r>
              <a:rPr lang="en-US" dirty="0"/>
              <a:t>Histogram indicating soil acidity/alkalinity range.</a:t>
            </a:r>
          </a:p>
          <a:p>
            <a:endParaRPr lang="en-US" dirty="0"/>
          </a:p>
          <a:p>
            <a:r>
              <a:rPr lang="en-US" b="1" dirty="0"/>
              <a:t>Insight: Slight right skew, most soils are slightly acidic to neutral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1D9AC-E93A-BE3D-2EB5-36EE9ED4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 descr="A diagram of a distribution of ph levels&#10;&#10;Description automatically generated">
            <a:extLst>
              <a:ext uri="{FF2B5EF4-FFF2-40B4-BE49-F238E27FC236}">
                <a16:creationId xmlns:a16="http://schemas.microsoft.com/office/drawing/2014/main" id="{BF18D64C-645F-EC05-423A-0450D55B909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5221288" y="1488255"/>
            <a:ext cx="6292850" cy="4030714"/>
          </a:xfrm>
        </p:spPr>
      </p:pic>
      <p:pic>
        <p:nvPicPr>
          <p:cNvPr id="3" name="Audio Recording Aug 10, 2024 at 10:46:20 AM">
            <a:hlinkClick r:id="" action="ppaction://media"/>
            <a:extLst>
              <a:ext uri="{FF2B5EF4-FFF2-40B4-BE49-F238E27FC236}">
                <a16:creationId xmlns:a16="http://schemas.microsoft.com/office/drawing/2014/main" id="{6A53026B-BEF9-60E6-9AF1-714BFBBDD3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092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19A644-6410-4EC7-894C-877E70305DFF}">
  <ds:schemaRefs>
    <ds:schemaRef ds:uri="http://purl.org/dc/elements/1.1/"/>
    <ds:schemaRef ds:uri="16c05727-aa75-4e4a-9b5f-8a80a1165891"/>
    <ds:schemaRef ds:uri="230e9df3-be65-4c73-a93b-d1236ebd677e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office/2006/documentManagement/types"/>
    <ds:schemaRef ds:uri="71af3243-3dd4-4a8d-8c0d-dd76da1f02a5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{BEF6C760-B188-44FF-A58F-26D0EA6598C7}tf16411175_win32</Template>
  <TotalTime>200</TotalTime>
  <Words>1059</Words>
  <Application>Microsoft Macintosh PowerPoint</Application>
  <PresentationFormat>Widescreen</PresentationFormat>
  <Paragraphs>170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-webkit-standard</vt:lpstr>
      <vt:lpstr>Arial</vt:lpstr>
      <vt:lpstr>Calibri</vt:lpstr>
      <vt:lpstr>Tenorite </vt:lpstr>
      <vt:lpstr>Tenorite Bold</vt:lpstr>
      <vt:lpstr>Custom</vt:lpstr>
      <vt:lpstr>Predicting the Best Crop to Plant Based on Climatic Conditions</vt:lpstr>
      <vt:lpstr>introduction</vt:lpstr>
      <vt:lpstr>Business problem</vt:lpstr>
      <vt:lpstr>data source</vt:lpstr>
      <vt:lpstr>Data preparation</vt:lpstr>
      <vt:lpstr>Exploratory data analysis (eda)</vt:lpstr>
      <vt:lpstr>Distribution of n, p, k in soil</vt:lpstr>
      <vt:lpstr>Temperature vs. humidity</vt:lpstr>
      <vt:lpstr>Distribution of ph levels</vt:lpstr>
      <vt:lpstr>Rainfall distribution</vt:lpstr>
      <vt:lpstr>Correlation heatmap</vt:lpstr>
      <vt:lpstr>Model selection</vt:lpstr>
      <vt:lpstr>Model training and evaluation</vt:lpstr>
      <vt:lpstr>Final model insights</vt:lpstr>
      <vt:lpstr>Ethical considerations</vt:lpstr>
      <vt:lpstr>challenges</vt:lpstr>
      <vt:lpstr>Future uses/applications</vt:lpstr>
      <vt:lpstr>recommendations</vt:lpstr>
      <vt:lpstr>Questions &amp; answers</vt:lpstr>
      <vt:lpstr>Questions &amp; answers</vt:lpstr>
      <vt:lpstr>conclusion</vt:lpstr>
    </vt:vector>
  </TitlesOfParts>
  <Company>Tyson Foods,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Nokham, Feyra</dc:creator>
  <cp:lastModifiedBy>Surena Nokham</cp:lastModifiedBy>
  <cp:revision>9</cp:revision>
  <dcterms:created xsi:type="dcterms:W3CDTF">2024-08-05T17:25:12Z</dcterms:created>
  <dcterms:modified xsi:type="dcterms:W3CDTF">2024-08-10T16:47:15Z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